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3" r:id="rId3"/>
    <p:sldId id="257" r:id="rId4"/>
    <p:sldId id="256" r:id="rId5"/>
    <p:sldId id="258" r:id="rId6"/>
    <p:sldId id="259" r:id="rId7"/>
    <p:sldId id="260" r:id="rId8"/>
    <p:sldId id="264" r:id="rId9"/>
    <p:sldId id="262" r:id="rId10"/>
    <p:sldId id="265"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113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3F8D6DB-631C-417C-874A-E75AADD8E5BF}" type="datetimeFigureOut">
              <a:rPr lang="en-US" smtClean="0"/>
              <a:t>10/10/2018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D8162-77BF-44C3-B146-25DAF925ADCF}" type="slidenum">
              <a:rPr lang="en-US" smtClean="0"/>
              <a:t>‹#›</a:t>
            </a:fld>
            <a:endParaRPr lang="en-US"/>
          </a:p>
        </p:txBody>
      </p:sp>
    </p:spTree>
    <p:extLst>
      <p:ext uri="{BB962C8B-B14F-4D97-AF65-F5344CB8AC3E}">
        <p14:creationId xmlns:p14="http://schemas.microsoft.com/office/powerpoint/2010/main" val="3716976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F8D6DB-631C-417C-874A-E75AADD8E5BF}" type="datetimeFigureOut">
              <a:rPr lang="en-US" smtClean="0"/>
              <a:t>10/10/2018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D8162-77BF-44C3-B146-25DAF925ADCF}" type="slidenum">
              <a:rPr lang="en-US" smtClean="0"/>
              <a:t>‹#›</a:t>
            </a:fld>
            <a:endParaRPr lang="en-US"/>
          </a:p>
        </p:txBody>
      </p:sp>
    </p:spTree>
    <p:extLst>
      <p:ext uri="{BB962C8B-B14F-4D97-AF65-F5344CB8AC3E}">
        <p14:creationId xmlns:p14="http://schemas.microsoft.com/office/powerpoint/2010/main" val="361371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F8D6DB-631C-417C-874A-E75AADD8E5BF}" type="datetimeFigureOut">
              <a:rPr lang="en-US" smtClean="0"/>
              <a:t>10/10/2018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D8162-77BF-44C3-B146-25DAF925ADCF}" type="slidenum">
              <a:rPr lang="en-US" smtClean="0"/>
              <a:t>‹#›</a:t>
            </a:fld>
            <a:endParaRPr lang="en-US"/>
          </a:p>
        </p:txBody>
      </p:sp>
    </p:spTree>
    <p:extLst>
      <p:ext uri="{BB962C8B-B14F-4D97-AF65-F5344CB8AC3E}">
        <p14:creationId xmlns:p14="http://schemas.microsoft.com/office/powerpoint/2010/main" val="2827214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F8D6DB-631C-417C-874A-E75AADD8E5BF}" type="datetimeFigureOut">
              <a:rPr lang="en-US" smtClean="0"/>
              <a:t>10/10/2018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D8162-77BF-44C3-B146-25DAF925ADCF}" type="slidenum">
              <a:rPr lang="en-US" smtClean="0"/>
              <a:t>‹#›</a:t>
            </a:fld>
            <a:endParaRPr lang="en-US"/>
          </a:p>
        </p:txBody>
      </p:sp>
    </p:spTree>
    <p:extLst>
      <p:ext uri="{BB962C8B-B14F-4D97-AF65-F5344CB8AC3E}">
        <p14:creationId xmlns:p14="http://schemas.microsoft.com/office/powerpoint/2010/main" val="1728182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F8D6DB-631C-417C-874A-E75AADD8E5BF}" type="datetimeFigureOut">
              <a:rPr lang="en-US" smtClean="0"/>
              <a:t>10/10/2018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D8162-77BF-44C3-B146-25DAF925ADCF}" type="slidenum">
              <a:rPr lang="en-US" smtClean="0"/>
              <a:t>‹#›</a:t>
            </a:fld>
            <a:endParaRPr lang="en-US"/>
          </a:p>
        </p:txBody>
      </p:sp>
    </p:spTree>
    <p:extLst>
      <p:ext uri="{BB962C8B-B14F-4D97-AF65-F5344CB8AC3E}">
        <p14:creationId xmlns:p14="http://schemas.microsoft.com/office/powerpoint/2010/main" val="4087201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F8D6DB-631C-417C-874A-E75AADD8E5BF}" type="datetimeFigureOut">
              <a:rPr lang="en-US" smtClean="0"/>
              <a:t>10/10/2018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D8162-77BF-44C3-B146-25DAF925ADCF}" type="slidenum">
              <a:rPr lang="en-US" smtClean="0"/>
              <a:t>‹#›</a:t>
            </a:fld>
            <a:endParaRPr lang="en-US"/>
          </a:p>
        </p:txBody>
      </p:sp>
    </p:spTree>
    <p:extLst>
      <p:ext uri="{BB962C8B-B14F-4D97-AF65-F5344CB8AC3E}">
        <p14:creationId xmlns:p14="http://schemas.microsoft.com/office/powerpoint/2010/main" val="1750205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3F8D6DB-631C-417C-874A-E75AADD8E5BF}" type="datetimeFigureOut">
              <a:rPr lang="en-US" smtClean="0"/>
              <a:t>10/10/2018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D8162-77BF-44C3-B146-25DAF925ADCF}" type="slidenum">
              <a:rPr lang="en-US" smtClean="0"/>
              <a:t>‹#›</a:t>
            </a:fld>
            <a:endParaRPr lang="en-US"/>
          </a:p>
        </p:txBody>
      </p:sp>
    </p:spTree>
    <p:extLst>
      <p:ext uri="{BB962C8B-B14F-4D97-AF65-F5344CB8AC3E}">
        <p14:creationId xmlns:p14="http://schemas.microsoft.com/office/powerpoint/2010/main" val="475433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3F8D6DB-631C-417C-874A-E75AADD8E5BF}" type="datetimeFigureOut">
              <a:rPr lang="en-US" smtClean="0"/>
              <a:t>10/10/2018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D8162-77BF-44C3-B146-25DAF925ADCF}" type="slidenum">
              <a:rPr lang="en-US" smtClean="0"/>
              <a:t>‹#›</a:t>
            </a:fld>
            <a:endParaRPr lang="en-US"/>
          </a:p>
        </p:txBody>
      </p:sp>
    </p:spTree>
    <p:extLst>
      <p:ext uri="{BB962C8B-B14F-4D97-AF65-F5344CB8AC3E}">
        <p14:creationId xmlns:p14="http://schemas.microsoft.com/office/powerpoint/2010/main" val="2023565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F8D6DB-631C-417C-874A-E75AADD8E5BF}" type="datetimeFigureOut">
              <a:rPr lang="en-US" smtClean="0"/>
              <a:t>10/10/2018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D8162-77BF-44C3-B146-25DAF925ADCF}" type="slidenum">
              <a:rPr lang="en-US" smtClean="0"/>
              <a:t>‹#›</a:t>
            </a:fld>
            <a:endParaRPr lang="en-US"/>
          </a:p>
        </p:txBody>
      </p:sp>
    </p:spTree>
    <p:extLst>
      <p:ext uri="{BB962C8B-B14F-4D97-AF65-F5344CB8AC3E}">
        <p14:creationId xmlns:p14="http://schemas.microsoft.com/office/powerpoint/2010/main" val="3791015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F8D6DB-631C-417C-874A-E75AADD8E5BF}" type="datetimeFigureOut">
              <a:rPr lang="en-US" smtClean="0"/>
              <a:t>10/10/2018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D8162-77BF-44C3-B146-25DAF925ADCF}" type="slidenum">
              <a:rPr lang="en-US" smtClean="0"/>
              <a:t>‹#›</a:t>
            </a:fld>
            <a:endParaRPr lang="en-US"/>
          </a:p>
        </p:txBody>
      </p:sp>
    </p:spTree>
    <p:extLst>
      <p:ext uri="{BB962C8B-B14F-4D97-AF65-F5344CB8AC3E}">
        <p14:creationId xmlns:p14="http://schemas.microsoft.com/office/powerpoint/2010/main" val="4117524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F8D6DB-631C-417C-874A-E75AADD8E5BF}" type="datetimeFigureOut">
              <a:rPr lang="en-US" smtClean="0"/>
              <a:t>10/10/2018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D8162-77BF-44C3-B146-25DAF925ADCF}" type="slidenum">
              <a:rPr lang="en-US" smtClean="0"/>
              <a:t>‹#›</a:t>
            </a:fld>
            <a:endParaRPr lang="en-US"/>
          </a:p>
        </p:txBody>
      </p:sp>
    </p:spTree>
    <p:extLst>
      <p:ext uri="{BB962C8B-B14F-4D97-AF65-F5344CB8AC3E}">
        <p14:creationId xmlns:p14="http://schemas.microsoft.com/office/powerpoint/2010/main" val="1762265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8D6DB-631C-417C-874A-E75AADD8E5BF}" type="datetimeFigureOut">
              <a:rPr lang="en-US" smtClean="0"/>
              <a:t>10/10/2018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D8162-77BF-44C3-B146-25DAF925ADCF}" type="slidenum">
              <a:rPr lang="en-US" smtClean="0"/>
              <a:t>‹#›</a:t>
            </a:fld>
            <a:endParaRPr lang="en-US"/>
          </a:p>
        </p:txBody>
      </p:sp>
    </p:spTree>
    <p:extLst>
      <p:ext uri="{BB962C8B-B14F-4D97-AF65-F5344CB8AC3E}">
        <p14:creationId xmlns:p14="http://schemas.microsoft.com/office/powerpoint/2010/main" val="2384389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u="sng" dirty="0" smtClean="0"/>
              <a:t>Commercial/Industrial Waterway Access</a:t>
            </a:r>
            <a:endParaRPr lang="en-US" sz="3600" b="1" u="sng" dirty="0"/>
          </a:p>
        </p:txBody>
      </p:sp>
      <p:sp>
        <p:nvSpPr>
          <p:cNvPr id="3" name="Content Placeholder 2"/>
          <p:cNvSpPr>
            <a:spLocks noGrp="1"/>
          </p:cNvSpPr>
          <p:nvPr>
            <p:ph idx="1"/>
          </p:nvPr>
        </p:nvSpPr>
        <p:spPr/>
        <p:txBody>
          <a:bodyPr>
            <a:normAutofit lnSpcReduction="10000"/>
          </a:bodyPr>
          <a:lstStyle/>
          <a:p>
            <a:r>
              <a:rPr lang="en-US" dirty="0" smtClean="0"/>
              <a:t>Concern &amp; awareness </a:t>
            </a:r>
            <a:r>
              <a:rPr lang="en-US" dirty="0" smtClean="0"/>
              <a:t>over loss of working waterfront</a:t>
            </a:r>
          </a:p>
          <a:p>
            <a:r>
              <a:rPr lang="en-US" dirty="0" smtClean="0"/>
              <a:t>FIND study to identify potential public sites in each county along east coast of FL</a:t>
            </a:r>
          </a:p>
          <a:p>
            <a:r>
              <a:rPr lang="en-US" dirty="0" smtClean="0"/>
              <a:t>Initial Assessments identified 28 potential sites in Duval</a:t>
            </a:r>
          </a:p>
          <a:p>
            <a:r>
              <a:rPr lang="en-US" dirty="0" smtClean="0"/>
              <a:t>Public Meeting reduced list to 16 sites</a:t>
            </a:r>
          </a:p>
          <a:p>
            <a:r>
              <a:rPr lang="en-US" dirty="0" smtClean="0"/>
              <a:t>Further review by staff resulted in 4 sites where minimal impact on recreational use</a:t>
            </a:r>
            <a:endParaRPr lang="en-US" dirty="0"/>
          </a:p>
        </p:txBody>
      </p:sp>
    </p:spTree>
    <p:extLst>
      <p:ext uri="{BB962C8B-B14F-4D97-AF65-F5344CB8AC3E}">
        <p14:creationId xmlns:p14="http://schemas.microsoft.com/office/powerpoint/2010/main" val="339044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Draft </a:t>
            </a:r>
            <a:r>
              <a:rPr lang="en-US" dirty="0"/>
              <a:t>Ordinance</a:t>
            </a:r>
          </a:p>
        </p:txBody>
      </p:sp>
      <p:sp>
        <p:nvSpPr>
          <p:cNvPr id="3" name="Content Placeholder 2"/>
          <p:cNvSpPr>
            <a:spLocks noGrp="1"/>
          </p:cNvSpPr>
          <p:nvPr>
            <p:ph idx="1"/>
          </p:nvPr>
        </p:nvSpPr>
        <p:spPr/>
        <p:txBody>
          <a:bodyPr>
            <a:normAutofit fontScale="77500" lnSpcReduction="20000"/>
          </a:bodyPr>
          <a:lstStyle/>
          <a:p>
            <a:r>
              <a:rPr lang="en-US" sz="3100" dirty="0"/>
              <a:t>Sec. 28.728. – Commercial/industrial use of publically owned waterfront prohibited</a:t>
            </a:r>
            <a:r>
              <a:rPr lang="en-US" sz="3100" dirty="0" smtClean="0"/>
              <a:t>.</a:t>
            </a:r>
          </a:p>
          <a:p>
            <a:pPr marL="0" indent="0">
              <a:buNone/>
            </a:pPr>
            <a:endParaRPr lang="en-US" sz="1000" dirty="0" smtClean="0"/>
          </a:p>
          <a:p>
            <a:pPr marL="0" indent="0">
              <a:buNone/>
            </a:pPr>
            <a:r>
              <a:rPr lang="en-US" sz="3100" dirty="0" smtClean="0"/>
              <a:t>It </a:t>
            </a:r>
            <a:r>
              <a:rPr lang="en-US" sz="3100" dirty="0"/>
              <a:t>shall be unlawful for any person to bring alongside or moor a vessel, whether motor-powered or not, upon or adjacent to any waterfront property owned or controlled by the City for the commercial or industrial purpose of loading or unloading materials, except at places and during such hours as may be designated for such use by the Director or designee.  Materials include, but are not limited to construction </a:t>
            </a:r>
            <a:r>
              <a:rPr lang="en-US" sz="3100" dirty="0" smtClean="0"/>
              <a:t>materials </a:t>
            </a:r>
            <a:r>
              <a:rPr lang="en-US" sz="3100" dirty="0"/>
              <a:t>and items for the maintenance of vessels.  Exception is granted to commercial fishermen and recreational vessels for hire that only use public waterfront property for its intended use of launching and retrieval of vessels in a timely manner.</a:t>
            </a:r>
          </a:p>
          <a:p>
            <a:endParaRPr lang="en-US" dirty="0"/>
          </a:p>
        </p:txBody>
      </p:sp>
    </p:spTree>
    <p:extLst>
      <p:ext uri="{BB962C8B-B14F-4D97-AF65-F5344CB8AC3E}">
        <p14:creationId xmlns:p14="http://schemas.microsoft.com/office/powerpoint/2010/main" val="2924101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509" y="228600"/>
            <a:ext cx="4495491" cy="6477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28600"/>
            <a:ext cx="4495800" cy="6477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7795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85897"/>
            <a:ext cx="5791200" cy="7539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981200" y="76200"/>
            <a:ext cx="1676400" cy="923330"/>
          </a:xfrm>
          <a:prstGeom prst="rect">
            <a:avLst/>
          </a:prstGeom>
          <a:solidFill>
            <a:schemeClr val="bg1">
              <a:lumMod val="75000"/>
            </a:schemeClr>
          </a:solidFill>
        </p:spPr>
        <p:txBody>
          <a:bodyPr wrap="square" rtlCol="0">
            <a:spAutoFit/>
          </a:bodyPr>
          <a:lstStyle/>
          <a:p>
            <a:r>
              <a:rPr lang="en-US" dirty="0" smtClean="0"/>
              <a:t>Zoning = Public Buildings and Facilities-1 </a:t>
            </a:r>
            <a:endParaRPr lang="en-US" dirty="0"/>
          </a:p>
        </p:txBody>
      </p:sp>
    </p:spTree>
    <p:extLst>
      <p:ext uri="{BB962C8B-B14F-4D97-AF65-F5344CB8AC3E}">
        <p14:creationId xmlns:p14="http://schemas.microsoft.com/office/powerpoint/2010/main" val="411840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302" y="0"/>
            <a:ext cx="893149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010400" y="3962400"/>
            <a:ext cx="1676400" cy="923330"/>
          </a:xfrm>
          <a:prstGeom prst="rect">
            <a:avLst/>
          </a:prstGeom>
          <a:solidFill>
            <a:schemeClr val="bg1">
              <a:lumMod val="75000"/>
            </a:schemeClr>
          </a:solidFill>
        </p:spPr>
        <p:txBody>
          <a:bodyPr wrap="square" rtlCol="0">
            <a:spAutoFit/>
          </a:bodyPr>
          <a:lstStyle/>
          <a:p>
            <a:r>
              <a:rPr lang="en-US" dirty="0" smtClean="0"/>
              <a:t>Zoning = Public Buildings and Facilities-1 </a:t>
            </a:r>
            <a:endParaRPr lang="en-US" dirty="0"/>
          </a:p>
        </p:txBody>
      </p:sp>
    </p:spTree>
    <p:extLst>
      <p:ext uri="{BB962C8B-B14F-4D97-AF65-F5344CB8AC3E}">
        <p14:creationId xmlns:p14="http://schemas.microsoft.com/office/powerpoint/2010/main" val="3606907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88326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705600" y="5715000"/>
            <a:ext cx="2189018" cy="923330"/>
          </a:xfrm>
          <a:prstGeom prst="rect">
            <a:avLst/>
          </a:prstGeom>
          <a:solidFill>
            <a:schemeClr val="bg1">
              <a:lumMod val="75000"/>
            </a:schemeClr>
          </a:solidFill>
        </p:spPr>
        <p:txBody>
          <a:bodyPr wrap="square" rtlCol="0">
            <a:spAutoFit/>
          </a:bodyPr>
          <a:lstStyle/>
          <a:p>
            <a:r>
              <a:rPr lang="en-US" u="sng" dirty="0" smtClean="0"/>
              <a:t>Incompatible </a:t>
            </a:r>
            <a:r>
              <a:rPr lang="en-US" dirty="0" smtClean="0"/>
              <a:t>Zoning = Residential Low Density-90</a:t>
            </a:r>
            <a:endParaRPr lang="en-US" dirty="0"/>
          </a:p>
        </p:txBody>
      </p:sp>
    </p:spTree>
    <p:extLst>
      <p:ext uri="{BB962C8B-B14F-4D97-AF65-F5344CB8AC3E}">
        <p14:creationId xmlns:p14="http://schemas.microsoft.com/office/powerpoint/2010/main" val="1733144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87113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4800" y="98985"/>
            <a:ext cx="1219200" cy="923330"/>
          </a:xfrm>
          <a:prstGeom prst="rect">
            <a:avLst/>
          </a:prstGeom>
          <a:solidFill>
            <a:schemeClr val="bg1">
              <a:lumMod val="75000"/>
            </a:schemeClr>
          </a:solidFill>
        </p:spPr>
        <p:txBody>
          <a:bodyPr wrap="square" rtlCol="0">
            <a:spAutoFit/>
          </a:bodyPr>
          <a:lstStyle/>
          <a:p>
            <a:r>
              <a:rPr lang="en-US" dirty="0" smtClean="0"/>
              <a:t>Zoning = Industrial Waterway </a:t>
            </a:r>
            <a:endParaRPr lang="en-US" dirty="0"/>
          </a:p>
        </p:txBody>
      </p:sp>
    </p:spTree>
    <p:extLst>
      <p:ext uri="{BB962C8B-B14F-4D97-AF65-F5344CB8AC3E}">
        <p14:creationId xmlns:p14="http://schemas.microsoft.com/office/powerpoint/2010/main" val="107659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t>JaxPort</a:t>
            </a:r>
            <a:r>
              <a:rPr lang="en-US" b="1" dirty="0" smtClean="0"/>
              <a:t> Option</a:t>
            </a:r>
            <a:endParaRPr lang="en-US" b="1" dirty="0"/>
          </a:p>
        </p:txBody>
      </p:sp>
      <p:sp>
        <p:nvSpPr>
          <p:cNvPr id="3" name="Content Placeholder 2"/>
          <p:cNvSpPr>
            <a:spLocks noGrp="1"/>
          </p:cNvSpPr>
          <p:nvPr>
            <p:ph idx="1"/>
          </p:nvPr>
        </p:nvSpPr>
        <p:spPr/>
        <p:txBody>
          <a:bodyPr>
            <a:normAutofit lnSpcReduction="10000"/>
          </a:bodyPr>
          <a:lstStyle/>
          <a:p>
            <a:r>
              <a:rPr lang="en-US" dirty="0" smtClean="0"/>
              <a:t>Port Authority Facilities are available to marine contractors</a:t>
            </a:r>
          </a:p>
          <a:p>
            <a:r>
              <a:rPr lang="en-US" dirty="0" smtClean="0"/>
              <a:t>Contractor must coordinate with one of </a:t>
            </a:r>
            <a:r>
              <a:rPr lang="en-US" dirty="0" err="1" smtClean="0"/>
              <a:t>JaxPort’s</a:t>
            </a:r>
            <a:r>
              <a:rPr lang="en-US" dirty="0" smtClean="0"/>
              <a:t> terminal operators</a:t>
            </a:r>
          </a:p>
          <a:p>
            <a:r>
              <a:rPr lang="en-US" dirty="0" smtClean="0"/>
              <a:t>Fee required for security escort, must use their labor and crane, </a:t>
            </a:r>
            <a:r>
              <a:rPr lang="en-US" dirty="0" err="1" smtClean="0"/>
              <a:t>wharfage</a:t>
            </a:r>
            <a:r>
              <a:rPr lang="en-US" dirty="0" smtClean="0"/>
              <a:t> &amp; dockage fees, etc.</a:t>
            </a:r>
          </a:p>
          <a:p>
            <a:pPr lvl="1"/>
            <a:r>
              <a:rPr lang="en-US" dirty="0" smtClean="0"/>
              <a:t>Example: 100’x50’ barge loading 20,000 </a:t>
            </a:r>
            <a:r>
              <a:rPr lang="en-US" dirty="0" err="1" smtClean="0"/>
              <a:t>lbs</a:t>
            </a:r>
            <a:r>
              <a:rPr lang="en-US" dirty="0" smtClean="0"/>
              <a:t> = estimated cost of $4000</a:t>
            </a:r>
          </a:p>
        </p:txBody>
      </p:sp>
    </p:spTree>
    <p:extLst>
      <p:ext uri="{BB962C8B-B14F-4D97-AF65-F5344CB8AC3E}">
        <p14:creationId xmlns:p14="http://schemas.microsoft.com/office/powerpoint/2010/main" val="1716584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Existing Ordinance</a:t>
            </a:r>
            <a:endParaRPr lang="en-US" dirty="0"/>
          </a:p>
        </p:txBody>
      </p:sp>
      <p:sp>
        <p:nvSpPr>
          <p:cNvPr id="3" name="Content Placeholder 2"/>
          <p:cNvSpPr>
            <a:spLocks noGrp="1"/>
          </p:cNvSpPr>
          <p:nvPr>
            <p:ph idx="1"/>
          </p:nvPr>
        </p:nvSpPr>
        <p:spPr/>
        <p:txBody>
          <a:bodyPr>
            <a:normAutofit/>
          </a:bodyPr>
          <a:lstStyle/>
          <a:p>
            <a:r>
              <a:rPr lang="en-US" sz="2400" dirty="0" smtClean="0">
                <a:effectLst/>
              </a:rPr>
              <a:t>Sec. 615.102(a</a:t>
            </a:r>
            <a:r>
              <a:rPr lang="en-US" sz="2400" dirty="0" smtClean="0">
                <a:effectLst/>
              </a:rPr>
              <a:t>)</a:t>
            </a:r>
          </a:p>
          <a:p>
            <a:pPr marL="0" indent="0">
              <a:buNone/>
            </a:pPr>
            <a:r>
              <a:rPr lang="en-US" sz="2400" dirty="0" smtClean="0">
                <a:effectLst/>
              </a:rPr>
              <a:t>Temporary </a:t>
            </a:r>
            <a:r>
              <a:rPr lang="en-US" sz="2400" dirty="0" smtClean="0">
                <a:effectLst/>
              </a:rPr>
              <a:t>docking at City-owned or leased bulkheads, floating docks, fixed docks or piers shall only be at sites designated by the Director, Recreation and Parks Department, or other authorized official. </a:t>
            </a:r>
            <a:r>
              <a:rPr lang="en-US" sz="2400" dirty="0" smtClean="0">
                <a:effectLst/>
              </a:rPr>
              <a:t> It </a:t>
            </a:r>
            <a:r>
              <a:rPr lang="en-US" sz="2400" dirty="0" smtClean="0">
                <a:effectLst/>
              </a:rPr>
              <a:t>shall be unlawful for any boat or vessel to dock at designated areas in excess of the posted time or to dock </a:t>
            </a:r>
            <a:r>
              <a:rPr lang="en-US" sz="2400" u="sng" dirty="0" smtClean="0">
                <a:effectLst/>
              </a:rPr>
              <a:t>in such designated area for a purpose other than that authorized by the Director or other authorized official</a:t>
            </a:r>
            <a:r>
              <a:rPr lang="en-US" sz="2400" dirty="0" smtClean="0">
                <a:effectLst/>
              </a:rPr>
              <a:t>.</a:t>
            </a:r>
          </a:p>
          <a:p>
            <a:pPr marL="0" indent="0">
              <a:buNone/>
            </a:pPr>
            <a:endParaRPr lang="en-US" sz="2000" dirty="0" smtClean="0">
              <a:effectLst/>
            </a:endParaRPr>
          </a:p>
        </p:txBody>
      </p:sp>
    </p:spTree>
    <p:extLst>
      <p:ext uri="{BB962C8B-B14F-4D97-AF65-F5344CB8AC3E}">
        <p14:creationId xmlns:p14="http://schemas.microsoft.com/office/powerpoint/2010/main" val="4177670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supported, next steps…</a:t>
            </a:r>
            <a:endParaRPr lang="en-US" dirty="0"/>
          </a:p>
        </p:txBody>
      </p:sp>
      <p:sp>
        <p:nvSpPr>
          <p:cNvPr id="3" name="Content Placeholder 2"/>
          <p:cNvSpPr>
            <a:spLocks noGrp="1"/>
          </p:cNvSpPr>
          <p:nvPr>
            <p:ph idx="1"/>
          </p:nvPr>
        </p:nvSpPr>
        <p:spPr/>
        <p:txBody>
          <a:bodyPr/>
          <a:lstStyle/>
          <a:p>
            <a:r>
              <a:rPr lang="en-US" dirty="0" smtClean="0"/>
              <a:t>Ordinance </a:t>
            </a:r>
            <a:r>
              <a:rPr lang="en-US" dirty="0" smtClean="0"/>
              <a:t>Code changes </a:t>
            </a:r>
            <a:r>
              <a:rPr lang="en-US" dirty="0" smtClean="0"/>
              <a:t>to:</a:t>
            </a:r>
          </a:p>
          <a:p>
            <a:pPr lvl="1"/>
            <a:r>
              <a:rPr lang="en-US" dirty="0" smtClean="0"/>
              <a:t> clarify what type of commercial use is allowed at public water access facilities</a:t>
            </a:r>
          </a:p>
          <a:p>
            <a:pPr lvl="1"/>
            <a:r>
              <a:rPr lang="en-US" dirty="0" smtClean="0"/>
              <a:t>establish process for authorizing marine contractors to load/unload at designated locations</a:t>
            </a:r>
          </a:p>
          <a:p>
            <a:r>
              <a:rPr lang="en-US" dirty="0" smtClean="0"/>
              <a:t>Apply for FIND grant to improve designated commercial access points</a:t>
            </a:r>
            <a:endParaRPr lang="en-US" dirty="0"/>
          </a:p>
        </p:txBody>
      </p:sp>
    </p:spTree>
    <p:extLst>
      <p:ext uri="{BB962C8B-B14F-4D97-AF65-F5344CB8AC3E}">
        <p14:creationId xmlns:p14="http://schemas.microsoft.com/office/powerpoint/2010/main" val="17606109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TotalTime>
  <Words>389</Words>
  <Application>Microsoft Office PowerPoint</Application>
  <PresentationFormat>On-screen Show (4:3)</PresentationFormat>
  <Paragraphs>27</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Commercial/Industrial Waterway Access</vt:lpstr>
      <vt:lpstr>PowerPoint Presentation</vt:lpstr>
      <vt:lpstr>PowerPoint Presentation</vt:lpstr>
      <vt:lpstr>PowerPoint Presentation</vt:lpstr>
      <vt:lpstr>PowerPoint Presentation</vt:lpstr>
      <vt:lpstr>PowerPoint Presentation</vt:lpstr>
      <vt:lpstr>JaxPort Option</vt:lpstr>
      <vt:lpstr>Existing Ordinance</vt:lpstr>
      <vt:lpstr>If supported, next steps…</vt:lpstr>
      <vt:lpstr>Draft Ordinance</vt:lpstr>
    </vt:vector>
  </TitlesOfParts>
  <Company>City of Jacksonville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9</cp:revision>
  <dcterms:created xsi:type="dcterms:W3CDTF">2018-10-09T19:48:06Z</dcterms:created>
  <dcterms:modified xsi:type="dcterms:W3CDTF">2018-10-10T13:02:06Z</dcterms:modified>
</cp:coreProperties>
</file>